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9" r:id="rId3"/>
    <p:sldId id="281" r:id="rId4"/>
    <p:sldId id="261" r:id="rId5"/>
    <p:sldId id="263" r:id="rId6"/>
    <p:sldId id="264" r:id="rId7"/>
    <p:sldId id="285" r:id="rId8"/>
    <p:sldId id="265" r:id="rId9"/>
    <p:sldId id="279" r:id="rId10"/>
    <p:sldId id="271" r:id="rId11"/>
    <p:sldId id="272" r:id="rId12"/>
    <p:sldId id="273" r:id="rId13"/>
    <p:sldId id="268" r:id="rId14"/>
    <p:sldId id="282" r:id="rId15"/>
    <p:sldId id="283" r:id="rId16"/>
    <p:sldId id="284" r:id="rId17"/>
    <p:sldId id="286" r:id="rId18"/>
    <p:sldId id="287" r:id="rId19"/>
    <p:sldId id="267" r:id="rId20"/>
    <p:sldId id="266" r:id="rId21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坂　風太" initials="大坂　風太" lastIdx="7" clrIdx="0">
    <p:extLst>
      <p:ext uri="{19B8F6BF-5375-455C-9EA6-DF929625EA0E}">
        <p15:presenceInfo xmlns:p15="http://schemas.microsoft.com/office/powerpoint/2012/main" userId="S-1-5-21-1123561945-1078081533-839522115-3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0479" autoAdjust="0"/>
  </p:normalViewPr>
  <p:slideViewPr>
    <p:cSldViewPr snapToGrid="0">
      <p:cViewPr varScale="1">
        <p:scale>
          <a:sx n="88" d="100"/>
          <a:sy n="88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4DAD27DF-E15A-4DDA-A8B2-81818057F174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D52DF47-3115-4492-998D-E0B67B1EF0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32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このスライドはプログラム「野生動物を撮影しよう！」の導入用に作られたものです。</a:t>
            </a:r>
            <a:endParaRPr kumimoji="1" lang="en-US" altLang="ja-JP" dirty="0"/>
          </a:p>
          <a:p>
            <a:r>
              <a:rPr kumimoji="1" lang="ja-JP" altLang="en-US" dirty="0"/>
              <a:t>導入に使う時間は標準で３０分間を想定しており、「ワークシート　１日目」と連動しています。</a:t>
            </a:r>
            <a:endParaRPr kumimoji="1" lang="en-US" altLang="ja-JP" dirty="0"/>
          </a:p>
          <a:p>
            <a:r>
              <a:rPr kumimoji="1" lang="ja-JP" altLang="en-US" dirty="0"/>
              <a:t>先生方で適宜、参加する児童生徒への問いかけや、簡単なグループワークなどを交えながら導入を行ってください。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73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１粒１粒が俵型（クリームコロッケ？）の形をしていて、手のひら１杯くらいのまとまった量があるのが特徴です。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92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シカの糞に似ていますが、まん丸に近く、量は少ないです。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49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コロコロではなく、べちゃっとしています。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動物の足跡については、動物一覧のプリントを参照してください。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2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それぞれに対応するプリントが１枚ずつありますので、ご活用ください。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26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522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実際の活動エリアは、事前のプログラム調整で決定します。活動範囲に赤丸を移動させて、児童生徒へ示してください。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482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同じ内容の資料を用意しています。子どもたちに配ってあげてください。動物たちの特徴や性質について書かれているので、学習にもなりますし、探すときのヒントとしても使えます。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05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撮影ポイントとして良くても、足元が悪く危ない場所というのはあります。出発する前に、子どもたちへセーフティトークをしてください。</a:t>
            </a:r>
            <a:endParaRPr kumimoji="1" lang="en-US" altLang="ja-JP" dirty="0"/>
          </a:p>
          <a:p>
            <a:r>
              <a:rPr kumimoji="1" lang="ja-JP" altLang="en-US" dirty="0"/>
              <a:t>①森の中には歩道が整備されています。道を外れると草木が生い茂ったヤブや、急な坂・崖も多くあります。カメラポイントとの兼ね合いもありますが、奥深くまで入らないようにしましょう。</a:t>
            </a:r>
            <a:endParaRPr kumimoji="1" lang="en-US" altLang="ja-JP" dirty="0"/>
          </a:p>
          <a:p>
            <a:r>
              <a:rPr kumimoji="1" lang="ja-JP" altLang="en-US" dirty="0"/>
              <a:t>②木に括り付けることが想定されます。木の幹に触る際はとげが手に刺さらないように注意が必要です。</a:t>
            </a:r>
            <a:endParaRPr kumimoji="1" lang="en-US" altLang="ja-JP" dirty="0"/>
          </a:p>
          <a:p>
            <a:r>
              <a:rPr kumimoji="1" lang="ja-JP" altLang="en-US" dirty="0"/>
              <a:t>③日中でも森の奥では動物に出会うこともあります。動物たちは基本逃げると思いますが、危険を察知した場合は攻撃してくることもあります。決して追いかけず、距離をとりましょう。</a:t>
            </a:r>
            <a:endParaRPr kumimoji="1" lang="en-US" altLang="ja-JP" dirty="0"/>
          </a:p>
          <a:p>
            <a:r>
              <a:rPr kumimoji="1" lang="ja-JP" altLang="en-US" dirty="0"/>
              <a:t>④次のページで詳細を見せます。漆の仲間で、触るとひどくかぶれます。触らないように注意が必要です。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295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普通のツタもありますが、ツタウルシとの見分けをすぐに行うのは難しいと思います。</a:t>
            </a:r>
            <a:endParaRPr kumimoji="1" lang="en-US" altLang="ja-JP" dirty="0"/>
          </a:p>
          <a:p>
            <a:r>
              <a:rPr kumimoji="1" lang="ja-JP" altLang="en-US" dirty="0"/>
              <a:t>活動中は「ツタが巻いている木は触らないようにしよう」という共通認識を持たせると良いと思います。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600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集合場所と時間を設定してください。</a:t>
            </a:r>
            <a:endParaRPr kumimoji="1" lang="en-US" altLang="ja-JP" dirty="0"/>
          </a:p>
          <a:p>
            <a:r>
              <a:rPr kumimoji="1" lang="ja-JP" altLang="en-US" dirty="0"/>
              <a:t>次の活動にスムーズに移るために、学習室以外の場所でも構いません。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また、地図を示して、活動エリアの説明を行ってください。</a:t>
            </a:r>
            <a:endParaRPr kumimoji="1" lang="en-US" altLang="ja-JP" dirty="0"/>
          </a:p>
          <a:p>
            <a:r>
              <a:rPr kumimoji="1" lang="ja-JP" altLang="en-US" dirty="0"/>
              <a:t>先生方で適宜、子どもたちが活動エリアから迷い出ないよう、要所にお立ちください。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06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「？」マークのところでいったんスライドを停止してください。</a:t>
            </a:r>
            <a:endParaRPr kumimoji="1" lang="en-US" altLang="ja-JP" dirty="0"/>
          </a:p>
          <a:p>
            <a:r>
              <a:rPr kumimoji="1" lang="ja-JP" altLang="en-US" dirty="0"/>
              <a:t>この問いはワークシートの「１．どんな動物がいるか考えてみよう」に連動しています。</a:t>
            </a:r>
            <a:endParaRPr kumimoji="1" lang="en-US" altLang="ja-JP" dirty="0"/>
          </a:p>
          <a:p>
            <a:r>
              <a:rPr kumimoji="1" lang="ja-JP" altLang="en-US" dirty="0"/>
              <a:t>子どもたちが考えて、ワークシートに書き込む時間を取り、いくつかの班に発表させてください。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977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13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実際に自然の家の周辺に生息している動物たちです。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17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この問いはワークシート「２．」に連動しています。</a:t>
            </a:r>
            <a:endParaRPr kumimoji="1" lang="en-US" altLang="ja-JP" dirty="0"/>
          </a:p>
          <a:p>
            <a:r>
              <a:rPr kumimoji="1" lang="ja-JP" altLang="en-US" dirty="0"/>
              <a:t>グループワークで考えさせ、いくつかの班に発表させてください。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35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主な理由はこの２つですが、子どもたちから違う考えが出てきたら「新しい着眼点」として拾ってください。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43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今回はこのカメラを設置して動物を撮影します。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この問いはワークシートの「３．動物が通りそうな場所にはどんな痕跡があるか考えてみよう」に連動しています。</a:t>
            </a:r>
            <a:endParaRPr kumimoji="1" lang="en-US" altLang="ja-JP" dirty="0"/>
          </a:p>
          <a:p>
            <a:r>
              <a:rPr kumimoji="1" lang="ja-JP" altLang="en-US" dirty="0"/>
              <a:t>時間に余裕があれば「グループワーク⇒発表」をしてください。</a:t>
            </a:r>
            <a:endParaRPr kumimoji="1" lang="en-US" altLang="ja-JP" dirty="0"/>
          </a:p>
          <a:p>
            <a:r>
              <a:rPr kumimoji="1" lang="ja-JP" altLang="en-US" dirty="0"/>
              <a:t>時間がなければ、何名かの児童生徒に直接答えてもらってもいいです。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答えは「足跡」「糞」に集約されると思いますが、それだけとも限りません。</a:t>
            </a:r>
            <a:endParaRPr kumimoji="1" lang="en-US" altLang="ja-JP" dirty="0"/>
          </a:p>
          <a:p>
            <a:r>
              <a:rPr kumimoji="1" lang="ja-JP" altLang="en-US" dirty="0"/>
              <a:t>木の幹に体や角を擦り付けた跡があったり、えさを食べた痕跡があったり、寝床を作った痕跡があったりもします。</a:t>
            </a:r>
            <a:endParaRPr kumimoji="1" lang="en-US" altLang="ja-JP" dirty="0"/>
          </a:p>
          <a:p>
            <a:r>
              <a:rPr kumimoji="1" lang="ja-JP" altLang="en-US" dirty="0"/>
              <a:t>子どもたちから出た多様な意見も拾ってあげてください。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31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この問いはワークシートの「３．動物が通りそうな場所にはどんな痕跡があるか考えてみよう」に連動しています。</a:t>
            </a:r>
            <a:endParaRPr kumimoji="1" lang="en-US" altLang="ja-JP" dirty="0"/>
          </a:p>
          <a:p>
            <a:r>
              <a:rPr kumimoji="1" lang="ja-JP" altLang="en-US" dirty="0"/>
              <a:t>時間に余裕があれば「グループワーク⇒発表」をしてください。</a:t>
            </a:r>
            <a:endParaRPr kumimoji="1" lang="en-US" altLang="ja-JP" dirty="0"/>
          </a:p>
          <a:p>
            <a:r>
              <a:rPr kumimoji="1" lang="ja-JP" altLang="en-US" dirty="0"/>
              <a:t>時間がなければ、何名かの児童生徒に直接答えてもらってもいいです。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答えは「足跡」「糞」に集約されると思いますが、それだけとも限りません。</a:t>
            </a:r>
            <a:endParaRPr kumimoji="1" lang="en-US" altLang="ja-JP" dirty="0"/>
          </a:p>
          <a:p>
            <a:r>
              <a:rPr kumimoji="1" lang="ja-JP" altLang="en-US" dirty="0"/>
              <a:t>木の幹に体や角を擦り付けた跡があったり、えさを食べた痕跡があったり、寝床を作った痕跡があったりもします。</a:t>
            </a:r>
            <a:endParaRPr kumimoji="1" lang="en-US" altLang="ja-JP" dirty="0"/>
          </a:p>
          <a:p>
            <a:r>
              <a:rPr kumimoji="1" lang="ja-JP" altLang="en-US" dirty="0"/>
              <a:t>子どもたちから出た多様な意見も拾ってあげてください。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68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別プリントで、撮影できるかもしれない動物とその痕跡の一覧を配りますので、このスライドはほんの「さわり」程度の内容です。</a:t>
            </a:r>
            <a:endParaRPr kumimoji="1" lang="en-US" altLang="ja-JP" dirty="0"/>
          </a:p>
          <a:p>
            <a:r>
              <a:rPr kumimoji="1" lang="ja-JP" altLang="en-US" dirty="0"/>
              <a:t>３種類の糞が出てきますので、クイズ形式でサクサク進めてください。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2DF47-3115-4492-998D-E0B67B1EF01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21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5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69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67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6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87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86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1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23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54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35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48DCDB-ED37-42FD-9254-67C216B55967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2208-3403-4AAD-9226-B9B068C01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16B6A31-0327-4155-888E-648B8022A040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C8E63DA-2217-4E9C-B9A5-2686906D2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2ECC0B5-57A6-415E-9B15-8CE5493FD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EC3B01-729E-42C7-B2C2-847C14216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751" y="2207941"/>
            <a:ext cx="10047249" cy="1282389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野生動物を撮影しよう</a:t>
            </a:r>
            <a:r>
              <a:rPr lang="ja-JP" altLang="en-US" sz="7200" dirty="0"/>
              <a:t>！</a:t>
            </a: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63A75C-F35F-4F0B-BFAA-D4D6A77B7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677"/>
            <a:ext cx="9144000" cy="602673"/>
          </a:xfrm>
        </p:spPr>
        <p:txBody>
          <a:bodyPr/>
          <a:lstStyle/>
          <a:p>
            <a:r>
              <a:rPr kumimoji="1" lang="ja-JP" altLang="en-US" dirty="0"/>
              <a:t>国立信州高遠青少年自然の家　</a:t>
            </a:r>
            <a:r>
              <a:rPr kumimoji="1" lang="en-US" altLang="ja-JP" dirty="0"/>
              <a:t>ICT</a:t>
            </a:r>
            <a:r>
              <a:rPr kumimoji="1" lang="ja-JP" altLang="en-US" dirty="0"/>
              <a:t>活用プログラム</a:t>
            </a:r>
          </a:p>
        </p:txBody>
      </p:sp>
    </p:spTree>
    <p:extLst>
      <p:ext uri="{BB962C8B-B14F-4D97-AF65-F5344CB8AC3E}">
        <p14:creationId xmlns:p14="http://schemas.microsoft.com/office/powerpoint/2010/main" val="20583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D7A7A0-E91C-4DC3-A248-E9BE03CFA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3" y="0"/>
            <a:ext cx="9137654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19C4605F-E415-49C6-9724-8A425B381B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25" y="80963"/>
            <a:ext cx="904875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64DA0D-61DC-4106-BD2C-5B6D401036AC}"/>
              </a:ext>
            </a:extLst>
          </p:cNvPr>
          <p:cNvSpPr txBox="1"/>
          <p:nvPr/>
        </p:nvSpPr>
        <p:spPr>
          <a:xfrm>
            <a:off x="552949" y="283924"/>
            <a:ext cx="1641796" cy="11079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600" dirty="0"/>
              <a:t>シカ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685702-DADF-4C71-BE42-8E8392F68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18" y="2732374"/>
            <a:ext cx="2897934" cy="38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133458-3161-4CD9-B3B0-5AC22DACA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21FF20-E926-439E-B20B-2527AB8C67C6}"/>
              </a:ext>
            </a:extLst>
          </p:cNvPr>
          <p:cNvSpPr txBox="1"/>
          <p:nvPr/>
        </p:nvSpPr>
        <p:spPr>
          <a:xfrm>
            <a:off x="436581" y="285607"/>
            <a:ext cx="2643672" cy="11079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6600" dirty="0"/>
              <a:t>ウサギ</a:t>
            </a:r>
            <a:endParaRPr kumimoji="1" lang="ja-JP" altLang="en-US" sz="6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00F1D1-DF39-4689-9657-1273924B9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48" y="3082431"/>
            <a:ext cx="2871052" cy="34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AAE49F-1404-4FB3-B1DA-BB9F3D9F7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239249-8A96-4465-B52C-3715F20817EE}"/>
              </a:ext>
            </a:extLst>
          </p:cNvPr>
          <p:cNvSpPr txBox="1"/>
          <p:nvPr/>
        </p:nvSpPr>
        <p:spPr>
          <a:xfrm>
            <a:off x="288690" y="324626"/>
            <a:ext cx="2999539" cy="11079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600" dirty="0"/>
              <a:t>イノシシ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75EC71-97E2-4955-B89A-9F9EFDEB0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50" y="3067664"/>
            <a:ext cx="4401298" cy="39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3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88D044A-EDEA-4E15-AD50-5AE59655DB8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6DDD3D0-2F50-4CD7-A692-77420BCA1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03CC7EC-1C73-4C38-8BB4-5FCF75C3C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95B7A8-477B-4AF5-9D15-F9A7C89D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60" y="646706"/>
            <a:ext cx="5476240" cy="124199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/>
              <a:t>出発前に確認しよう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6A2F58-35D8-4869-97BB-EAC80CAD7056}"/>
              </a:ext>
            </a:extLst>
          </p:cNvPr>
          <p:cNvSpPr/>
          <p:nvPr/>
        </p:nvSpPr>
        <p:spPr>
          <a:xfrm>
            <a:off x="1147416" y="2535403"/>
            <a:ext cx="10341293" cy="280076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①トレイルカメラの使い方</a:t>
            </a:r>
            <a:endParaRPr kumimoji="1" lang="en-US" altLang="ja-JP" sz="4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②活動エリア・集合場所・集合時間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③動物の種類と、それぞれの痕跡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④安全に活動するために気を付けること</a:t>
            </a:r>
            <a:endParaRPr kumimoji="1" lang="en-US" altLang="ja-JP" sz="4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99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A1D45A-2C72-4A07-A23A-323D4D571A1C}"/>
              </a:ext>
            </a:extLst>
          </p:cNvPr>
          <p:cNvSpPr/>
          <p:nvPr/>
        </p:nvSpPr>
        <p:spPr>
          <a:xfrm>
            <a:off x="0" y="0"/>
            <a:ext cx="6951216" cy="95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3FE83-1088-4B17-9E82-719E9CDC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410"/>
            <a:ext cx="8600714" cy="1411549"/>
          </a:xfrm>
        </p:spPr>
        <p:txBody>
          <a:bodyPr>
            <a:normAutofit/>
          </a:bodyPr>
          <a:lstStyle/>
          <a:p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①トレイルカメラの使い方</a:t>
            </a:r>
            <a:b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965C30-1F31-4933-BA39-54FC8ECAD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181"/>
          <a:stretch/>
        </p:blipFill>
        <p:spPr>
          <a:xfrm>
            <a:off x="177905" y="1073422"/>
            <a:ext cx="7536789" cy="267069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1752FE-00A8-472D-8B9B-FE4FE4475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48" r="48979" b="50571"/>
          <a:stretch/>
        </p:blipFill>
        <p:spPr>
          <a:xfrm>
            <a:off x="7714693" y="1069240"/>
            <a:ext cx="3657601" cy="26748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84C35C7-4EFB-4829-BA61-62AA2BE4D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56" r="49809" b="24531"/>
          <a:stretch/>
        </p:blipFill>
        <p:spPr>
          <a:xfrm>
            <a:off x="3946299" y="3835265"/>
            <a:ext cx="3848295" cy="28645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E5BA80-5CD7-4171-90BE-77611EB17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4" t="24725" b="50162"/>
          <a:stretch/>
        </p:blipFill>
        <p:spPr>
          <a:xfrm>
            <a:off x="191396" y="3846250"/>
            <a:ext cx="3754903" cy="28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6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352">
            <a:extLst>
              <a:ext uri="{FF2B5EF4-FFF2-40B4-BE49-F238E27FC236}">
                <a16:creationId xmlns:a16="http://schemas.microsoft.com/office/drawing/2014/main" id="{18437374-FACA-4D12-9792-263D7AA4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b="10262"/>
          <a:stretch>
            <a:fillRect/>
          </a:stretch>
        </p:blipFill>
        <p:spPr bwMode="auto">
          <a:xfrm>
            <a:off x="1734319" y="767436"/>
            <a:ext cx="7832467" cy="63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0634B8A-D1D5-46E6-A9FD-BF381CB7A6CB}"/>
              </a:ext>
            </a:extLst>
          </p:cNvPr>
          <p:cNvSpPr/>
          <p:nvPr/>
        </p:nvSpPr>
        <p:spPr>
          <a:xfrm>
            <a:off x="0" y="0"/>
            <a:ext cx="9081856" cy="95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A4A900-B99A-4022-8783-7B5221E4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79511" cy="1325563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②活動エリア・集合場所・集合時間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782D6B7-B7C7-40C5-8737-20014E882A16}"/>
              </a:ext>
            </a:extLst>
          </p:cNvPr>
          <p:cNvSpPr/>
          <p:nvPr/>
        </p:nvSpPr>
        <p:spPr>
          <a:xfrm rot="19702481">
            <a:off x="7542417" y="3593746"/>
            <a:ext cx="4048737" cy="1919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8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22E0C3-F501-47DC-806F-4754DD69A892}"/>
              </a:ext>
            </a:extLst>
          </p:cNvPr>
          <p:cNvSpPr/>
          <p:nvPr/>
        </p:nvSpPr>
        <p:spPr>
          <a:xfrm>
            <a:off x="0" y="0"/>
            <a:ext cx="8540318" cy="95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F01460-48CF-4FBF-98CD-571E9546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828" y="0"/>
            <a:ext cx="8637973" cy="1325562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③動物の種類とそれぞれの痕跡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DC93A2-9D08-453C-8BD1-AEFA2540F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94" y="1168041"/>
            <a:ext cx="4394886" cy="56173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66BE667-CF96-46B4-8EFD-0F0930D4D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835" y="1168041"/>
            <a:ext cx="4394886" cy="56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22E0C3-F501-47DC-806F-4754DD69A892}"/>
              </a:ext>
            </a:extLst>
          </p:cNvPr>
          <p:cNvSpPr/>
          <p:nvPr/>
        </p:nvSpPr>
        <p:spPr>
          <a:xfrm>
            <a:off x="0" y="0"/>
            <a:ext cx="10546080" cy="95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F01460-48CF-4FBF-98CD-571E9546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828" y="0"/>
            <a:ext cx="11234988" cy="1325562"/>
          </a:xfrm>
        </p:spPr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安全に活動するために気を付けること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F3EF54-E997-4A58-9467-C3BA1445544B}"/>
              </a:ext>
            </a:extLst>
          </p:cNvPr>
          <p:cNvSpPr txBox="1"/>
          <p:nvPr/>
        </p:nvSpPr>
        <p:spPr>
          <a:xfrm>
            <a:off x="220661" y="1187278"/>
            <a:ext cx="11900219" cy="55553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①歩道から外れて歩かないようにする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　・草木がおいしげっているところには入らない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　・がけには近づかない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②カメラを取りつける時に木のとげに気を付ける</a:t>
            </a:r>
            <a:endParaRPr kumimoji="1" lang="en-US" altLang="ja-JP" sz="4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③動物を見かけてもおいかけないこと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④ツタウルシにはさわらないようにする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75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1765148-E15C-4576-A7C8-BEE20C59E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2587"/>
            <a:ext cx="8648700" cy="64865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22E0C3-F501-47DC-806F-4754DD69A892}"/>
              </a:ext>
            </a:extLst>
          </p:cNvPr>
          <p:cNvSpPr/>
          <p:nvPr/>
        </p:nvSpPr>
        <p:spPr>
          <a:xfrm>
            <a:off x="0" y="0"/>
            <a:ext cx="10546080" cy="95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F01460-48CF-4FBF-98CD-571E9546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828" y="0"/>
            <a:ext cx="11234988" cy="1325562"/>
          </a:xfrm>
        </p:spPr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安全に活動するために気を付けること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F3EF54-E997-4A58-9467-C3BA1445544B}"/>
              </a:ext>
            </a:extLst>
          </p:cNvPr>
          <p:cNvSpPr txBox="1"/>
          <p:nvPr/>
        </p:nvSpPr>
        <p:spPr>
          <a:xfrm>
            <a:off x="171166" y="4901539"/>
            <a:ext cx="5772434" cy="16850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ツタにまかれている木には近づかないようにしよう！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F97105D-3ED5-4FEB-96B8-5058CA020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5" t="2060" r="977" b="2188"/>
          <a:stretch/>
        </p:blipFill>
        <p:spPr>
          <a:xfrm>
            <a:off x="8953501" y="1412048"/>
            <a:ext cx="2451100" cy="2501901"/>
          </a:xfrm>
          <a:prstGeom prst="wedgeRectCallout">
            <a:avLst>
              <a:gd name="adj1" fmla="val -72758"/>
              <a:gd name="adj2" fmla="val -10428"/>
            </a:avLst>
          </a:prstGeom>
          <a:ln w="28575"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814F40-3C11-402D-924E-A3C0A5495B14}"/>
              </a:ext>
            </a:extLst>
          </p:cNvPr>
          <p:cNvSpPr txBox="1"/>
          <p:nvPr/>
        </p:nvSpPr>
        <p:spPr>
          <a:xfrm>
            <a:off x="8763105" y="4000435"/>
            <a:ext cx="3428895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※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秋はきれいな赤色をしています。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2520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58FB86-FA37-429F-BC76-5E5C0E75CE2E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93B70D0-ECD8-446C-AFFC-ACD8086A1C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CC03774-76E8-4D04-BB71-AD40B9644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FB7CDD-84A9-4482-8F47-03583279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2186"/>
            <a:ext cx="10515600" cy="12710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注意！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0FD4A3-64EA-48D7-B0BD-2FD725AD7635}"/>
              </a:ext>
            </a:extLst>
          </p:cNvPr>
          <p:cNvSpPr txBox="1"/>
          <p:nvPr/>
        </p:nvSpPr>
        <p:spPr>
          <a:xfrm>
            <a:off x="802197" y="2969271"/>
            <a:ext cx="10587606" cy="20282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約束の時間までに戻ってきましょう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活動エリアを出ないようにしましょう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90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9E7BBFF-9A3E-4A9B-80C6-027AC999CF13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1FFFB91-DF04-464C-BAD9-612A72B75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CD82D33-7CF9-444E-A630-032283E47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BC74482-C22F-4739-8878-23B1505C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0496"/>
            <a:ext cx="10515600" cy="224912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自然の家の周りには、</a:t>
            </a:r>
            <a:b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野生動物がたくさんいます！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01CA6F6-5C3E-4214-A9CF-D9C37F6E147D}"/>
              </a:ext>
            </a:extLst>
          </p:cNvPr>
          <p:cNvGrpSpPr/>
          <p:nvPr/>
        </p:nvGrpSpPr>
        <p:grpSpPr>
          <a:xfrm>
            <a:off x="95084" y="3428999"/>
            <a:ext cx="12289003" cy="2959110"/>
            <a:chOff x="1925683" y="3350341"/>
            <a:chExt cx="10449976" cy="295911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AE64C4D-D8AC-4BB9-BE36-4CC8B06DCD1F}"/>
                </a:ext>
              </a:extLst>
            </p:cNvPr>
            <p:cNvSpPr/>
            <p:nvPr/>
          </p:nvSpPr>
          <p:spPr>
            <a:xfrm>
              <a:off x="1925683" y="4580433"/>
              <a:ext cx="864300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r>
                <a:rPr kumimoji="1" lang="en-US" altLang="ja-JP" sz="4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Q</a:t>
              </a:r>
              <a:r>
                <a:rPr kumimoji="1" lang="ja-JP" altLang="en-US" sz="4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１：どんな動物がいると思いますか？</a:t>
              </a:r>
              <a:endPara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15A245D-901D-4EDB-B7B4-6323EAFBC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247" y="3350341"/>
              <a:ext cx="2192412" cy="2959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2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8906769-B7D3-468E-844E-30F3F8A73B38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EA95AC3-1225-4589-8011-686816C36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50A024E-83C7-45E3-8083-D2A7B9C52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1DAF94A-4D84-434D-B1F5-0B048E9C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27" y="1290224"/>
            <a:ext cx="9637746" cy="17628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それでは、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トレイルカメラを仕掛けてきましょう！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318566-175E-4935-A5F9-3EB801887510}"/>
              </a:ext>
            </a:extLst>
          </p:cNvPr>
          <p:cNvSpPr txBox="1"/>
          <p:nvPr/>
        </p:nvSpPr>
        <p:spPr>
          <a:xfrm>
            <a:off x="2623109" y="3804920"/>
            <a:ext cx="694578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動物の痕跡を探しながら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/>
            <a:r>
              <a:rPr kumimoji="1"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想像力を働かせながら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65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1DCACE8-55BB-4B67-AEB4-E20A3DF7E1A9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F41A88BC-D954-4D9E-8B27-1F0FACDDF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0F6797B-C230-418B-B54E-6EB468715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D07213-989F-4768-BCB2-741FEA25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120" y="2848553"/>
            <a:ext cx="7061562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自然の家ではこれらの動物を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見かけ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ることができます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364896-8E9A-4F10-BA78-9997891D8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09" y="118482"/>
            <a:ext cx="2301773" cy="27648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49AF108-52BD-42E5-B42D-383706FE6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62" y="70008"/>
            <a:ext cx="2836126" cy="28361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C18792C-4117-4596-A94B-592501A7F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46" y="-12210"/>
            <a:ext cx="2534506" cy="302627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923404C-D19B-4237-923C-6F8E55942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6" y="3939009"/>
            <a:ext cx="2105284" cy="276072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70D14EA-920A-48A7-862E-C47C8727A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92" y="3931356"/>
            <a:ext cx="2105284" cy="288615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4F38158-66F1-47D1-9B19-45B4B14304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22" y="4375063"/>
            <a:ext cx="2309945" cy="22406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A0835A-A445-4BDD-9F37-401897163A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55" y="3974626"/>
            <a:ext cx="3363954" cy="30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0EBB76B-FE46-4C7E-AA55-93A44749C527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B19DF25-D392-4546-B23C-A1960285C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24D7FD3-DFA6-47A5-BC53-9586B882A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1520C0-9C00-400D-B1D2-BFF1914C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12" y="737419"/>
            <a:ext cx="11586375" cy="53782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たくさんの動物が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はずなのに、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なかなか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見かけることができないのは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なぜでしょうか？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動物が現れる時間とその理由を考えてみましょう。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403004-FD75-4061-9222-2C488D226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323" y="1095304"/>
            <a:ext cx="2469373" cy="304391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034D9A6B-0D64-436D-8BBE-CEED15525C62}"/>
              </a:ext>
            </a:extLst>
          </p:cNvPr>
          <p:cNvSpPr txBox="1">
            <a:spLocks/>
          </p:cNvSpPr>
          <p:nvPr/>
        </p:nvSpPr>
        <p:spPr>
          <a:xfrm>
            <a:off x="1676400" y="1270000"/>
            <a:ext cx="1219200" cy="9520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Q2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9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3CA4921-FBD8-4F1D-8561-5FF8B1119750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FAFBED8-1495-42DB-B486-4674C1339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5CE9EDE-D793-471D-B0DE-5E619195F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299083-B591-416B-B801-49E3FD51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02" y="1018206"/>
            <a:ext cx="8377795" cy="127534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昼間に動物を見かけない理由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5AC7C9-9C57-4990-A0CB-C3B9ADC6F29A}"/>
              </a:ext>
            </a:extLst>
          </p:cNvPr>
          <p:cNvSpPr txBox="1"/>
          <p:nvPr/>
        </p:nvSpPr>
        <p:spPr>
          <a:xfrm>
            <a:off x="959931" y="2270906"/>
            <a:ext cx="10272136" cy="2039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・夜行性の動物が多いから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・人の気配がすると近づいてこないから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14EFF6-F2ED-42DD-92F0-090B14FD7EA0}"/>
              </a:ext>
            </a:extLst>
          </p:cNvPr>
          <p:cNvSpPr txBox="1"/>
          <p:nvPr/>
        </p:nvSpPr>
        <p:spPr>
          <a:xfrm>
            <a:off x="959931" y="4564453"/>
            <a:ext cx="1027213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この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プログラムではトレイルカメラを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使って夜の動物を観察していきます！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13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9BFEFE2-B2BD-4C51-9748-284DDC3A32BE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9EF3EA9-3283-490D-B02B-A89166A63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7865E9A-BBE3-4361-8C0D-3A82562F7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2224C0-BF7D-4EA4-AD5F-C5A39652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496" y="617505"/>
            <a:ext cx="10515600" cy="3386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トレイルカメラ</a:t>
            </a:r>
            <a:b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動くものが写った時だけ作動するカメラ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3B172F-74EA-4504-B48E-2C7DD2BF2B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74" t="11365" r="28094" b="6703"/>
          <a:stretch/>
        </p:blipFill>
        <p:spPr>
          <a:xfrm>
            <a:off x="123987" y="1097925"/>
            <a:ext cx="2260509" cy="290567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D02820-45E1-4429-9913-4DF0904886D4}"/>
              </a:ext>
            </a:extLst>
          </p:cNvPr>
          <p:cNvSpPr/>
          <p:nvPr/>
        </p:nvSpPr>
        <p:spPr>
          <a:xfrm>
            <a:off x="2335996" y="4386539"/>
            <a:ext cx="75200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私たちがいない場所や時間に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現れる動物を撮影できる！</a:t>
            </a:r>
          </a:p>
        </p:txBody>
      </p:sp>
    </p:spTree>
    <p:extLst>
      <p:ext uri="{BB962C8B-B14F-4D97-AF65-F5344CB8AC3E}">
        <p14:creationId xmlns:p14="http://schemas.microsoft.com/office/powerpoint/2010/main" val="36239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D22ABD3-0DE0-4330-93D2-B90951BDEB71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9629BC5-5E8C-478F-8BF2-B2A2BE93B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1AA94CA-8FB1-4087-91CF-59FD62F41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F34EAA-9F89-4455-9964-048121FE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39" y="914876"/>
            <a:ext cx="9085119" cy="21644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でも、どこにトレイルカメラを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ければいいのでしょう？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4FFAE1-4703-4022-AD05-00117C854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55" y="766975"/>
            <a:ext cx="2008485" cy="23123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E6DD68-3254-40C2-A375-5FFB65BB3C0B}"/>
              </a:ext>
            </a:extLst>
          </p:cNvPr>
          <p:cNvSpPr txBox="1"/>
          <p:nvPr/>
        </p:nvSpPr>
        <p:spPr>
          <a:xfrm>
            <a:off x="1365997" y="3828130"/>
            <a:ext cx="946000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動物が通りそうな場所とはどんなところでしょうか？考えてみましょう。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9E8330B-EDAC-4B79-95B2-C79B472FED58}"/>
              </a:ext>
            </a:extLst>
          </p:cNvPr>
          <p:cNvSpPr txBox="1">
            <a:spLocks/>
          </p:cNvSpPr>
          <p:nvPr/>
        </p:nvSpPr>
        <p:spPr>
          <a:xfrm>
            <a:off x="193040" y="1167822"/>
            <a:ext cx="1360399" cy="9448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10888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D22ABD3-0DE0-4330-93D2-B90951BDEB71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9629BC5-5E8C-478F-8BF2-B2A2BE93B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1"/>
            <a:stretch/>
          </p:blipFill>
          <p:spPr>
            <a:xfrm>
              <a:off x="0" y="0"/>
              <a:ext cx="4337824" cy="685800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1AA94CA-8FB1-4087-91CF-59FD62F41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4"/>
            <a:stretch/>
          </p:blipFill>
          <p:spPr>
            <a:xfrm>
              <a:off x="6846849" y="-1"/>
              <a:ext cx="5345151" cy="6858001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F34EAA-9F89-4455-9964-048121FE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39" y="914876"/>
            <a:ext cx="9085119" cy="21644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動物が通りそうな場所にはどんな痕跡がのこっているでしょうか？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4FFAE1-4703-4022-AD05-00117C854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43" y="3223814"/>
            <a:ext cx="2196334" cy="252858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746BF21-019D-46DA-A0F2-8E4C15B33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04" y="3809940"/>
            <a:ext cx="2330516" cy="23422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3F0DF7-7259-4E55-9BAF-5789D6AF0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65" y="3965031"/>
            <a:ext cx="2486146" cy="237930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89E8330B-EDAC-4B79-95B2-C79B472FED58}"/>
              </a:ext>
            </a:extLst>
          </p:cNvPr>
          <p:cNvSpPr txBox="1">
            <a:spLocks/>
          </p:cNvSpPr>
          <p:nvPr/>
        </p:nvSpPr>
        <p:spPr>
          <a:xfrm>
            <a:off x="177471" y="1148080"/>
            <a:ext cx="1280160" cy="849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AFAA7A-EF07-4338-9547-595D9C1CDEFA}"/>
              </a:ext>
            </a:extLst>
          </p:cNvPr>
          <p:cNvSpPr txBox="1"/>
          <p:nvPr/>
        </p:nvSpPr>
        <p:spPr>
          <a:xfrm>
            <a:off x="1693897" y="1911598"/>
            <a:ext cx="129685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こんせき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8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1FD39A-06EB-4024-9BB1-6D427C7E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74" y="2748419"/>
            <a:ext cx="10891684" cy="139469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8000" b="1" dirty="0"/>
              <a:t>動物の</a:t>
            </a:r>
            <a:r>
              <a:rPr kumimoji="1" lang="ja-JP" altLang="en-US" sz="11500" dirty="0"/>
              <a:t>💩</a:t>
            </a:r>
            <a:r>
              <a:rPr kumimoji="1" lang="ja-JP" altLang="en-US" sz="8000" b="1" dirty="0"/>
              <a:t>クイズ </a:t>
            </a:r>
            <a:r>
              <a:rPr kumimoji="1" lang="ja-JP" altLang="en-US" sz="8000" b="1" dirty="0">
                <a:solidFill>
                  <a:srgbClr val="FF0000"/>
                </a:solidFill>
              </a:rPr>
              <a:t>！！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50EBA6A-7773-4B80-9FD3-7A6A906E660E}"/>
              </a:ext>
            </a:extLst>
          </p:cNvPr>
          <p:cNvSpPr txBox="1">
            <a:spLocks/>
          </p:cNvSpPr>
          <p:nvPr/>
        </p:nvSpPr>
        <p:spPr>
          <a:xfrm rot="20610410">
            <a:off x="646472" y="1168475"/>
            <a:ext cx="3728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ここで！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B4AA0EE-ED2D-4371-8A85-8C1A4766197D}"/>
              </a:ext>
            </a:extLst>
          </p:cNvPr>
          <p:cNvCxnSpPr>
            <a:cxnSpLocks/>
          </p:cNvCxnSpPr>
          <p:nvPr/>
        </p:nvCxnSpPr>
        <p:spPr>
          <a:xfrm flipH="1">
            <a:off x="3519948" y="877527"/>
            <a:ext cx="245807" cy="9537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45B5BD0-B7BB-4A68-82A8-BF2002FE74FD}"/>
              </a:ext>
            </a:extLst>
          </p:cNvPr>
          <p:cNvCxnSpPr>
            <a:cxnSpLocks/>
          </p:cNvCxnSpPr>
          <p:nvPr/>
        </p:nvCxnSpPr>
        <p:spPr>
          <a:xfrm>
            <a:off x="717755" y="1831256"/>
            <a:ext cx="754626" cy="5834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A12D486-5D2C-4998-9F4A-52DDFDC658B5}"/>
              </a:ext>
            </a:extLst>
          </p:cNvPr>
          <p:cNvCxnSpPr>
            <a:cxnSpLocks/>
          </p:cNvCxnSpPr>
          <p:nvPr/>
        </p:nvCxnSpPr>
        <p:spPr>
          <a:xfrm>
            <a:off x="624348" y="1898070"/>
            <a:ext cx="754626" cy="5834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F06550A-117F-425E-B6F1-9EC25A9F4170}"/>
              </a:ext>
            </a:extLst>
          </p:cNvPr>
          <p:cNvCxnSpPr>
            <a:cxnSpLocks/>
          </p:cNvCxnSpPr>
          <p:nvPr/>
        </p:nvCxnSpPr>
        <p:spPr>
          <a:xfrm flipH="1">
            <a:off x="3642851" y="877527"/>
            <a:ext cx="245807" cy="9537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1348</Words>
  <Application>Microsoft Office PowerPoint</Application>
  <PresentationFormat>ワイド画面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メイリオ</vt:lpstr>
      <vt:lpstr>游ゴシック</vt:lpstr>
      <vt:lpstr>Calibri</vt:lpstr>
      <vt:lpstr>Calibri Light</vt:lpstr>
      <vt:lpstr>Wingdings 2</vt:lpstr>
      <vt:lpstr>HDOfficeLightV0</vt:lpstr>
      <vt:lpstr>野生動物を撮影しよう！</vt:lpstr>
      <vt:lpstr>自然の家の周りには、 野生動物がたくさんいます！</vt:lpstr>
      <vt:lpstr>自然の家ではこれらの動物を 見かけることができます。</vt:lpstr>
      <vt:lpstr> たくさんの動物がいるはずなのに、 なかなか見かけることができないのは なぜでしょうか？ 動物が現れる時間とその理由を考えてみましょう。</vt:lpstr>
      <vt:lpstr>昼間に動物を見かけない理由</vt:lpstr>
      <vt:lpstr>トレイルカメラ  動くものが写った時だけ作動するカメラ</vt:lpstr>
      <vt:lpstr>でも、どこにトレイルカメラを しかければいいのでしょう？</vt:lpstr>
      <vt:lpstr>動物が通りそうな場所にはどんな痕跡がのこっているでしょうか？</vt:lpstr>
      <vt:lpstr>動物の💩クイズ ！！</vt:lpstr>
      <vt:lpstr>PowerPoint プレゼンテーション</vt:lpstr>
      <vt:lpstr>PowerPoint プレゼンテーション</vt:lpstr>
      <vt:lpstr>PowerPoint プレゼンテーション</vt:lpstr>
      <vt:lpstr>出発前に確認しよう</vt:lpstr>
      <vt:lpstr>①トレイルカメラの使い方 </vt:lpstr>
      <vt:lpstr>②活動エリア・集合場所・集合時間</vt:lpstr>
      <vt:lpstr>③動物の種類とそれぞれの痕跡</vt:lpstr>
      <vt:lpstr>④安全に活動するために気を付けること</vt:lpstr>
      <vt:lpstr>④安全に活動するために気を付けること</vt:lpstr>
      <vt:lpstr>注意！</vt:lpstr>
      <vt:lpstr>それでは、 トレイルカメラを仕掛けてきましょう！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野生動物を撮影しよう（仮題）</dc:title>
  <dc:creator>ry.suzuki</dc:creator>
  <cp:lastModifiedBy>草地　美由紀</cp:lastModifiedBy>
  <cp:revision>61</cp:revision>
  <cp:lastPrinted>2025-03-13T02:57:30Z</cp:lastPrinted>
  <dcterms:created xsi:type="dcterms:W3CDTF">2024-11-08T07:44:08Z</dcterms:created>
  <dcterms:modified xsi:type="dcterms:W3CDTF">2025-03-13T02:58:33Z</dcterms:modified>
</cp:coreProperties>
</file>